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13" r:id="rId3"/>
    <p:sldId id="288" r:id="rId4"/>
    <p:sldId id="305" r:id="rId5"/>
    <p:sldId id="312" r:id="rId6"/>
    <p:sldId id="301" r:id="rId7"/>
    <p:sldId id="308" r:id="rId8"/>
    <p:sldId id="287" r:id="rId9"/>
    <p:sldId id="307" r:id="rId10"/>
    <p:sldId id="311" r:id="rId11"/>
    <p:sldId id="304" r:id="rId12"/>
  </p:sldIdLst>
  <p:sldSz cx="12188825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dor" initials="a" lastIdx="1" clrIdx="0">
    <p:extLst>
      <p:ext uri="{19B8F6BF-5375-455C-9EA6-DF929625EA0E}">
        <p15:presenceInfo xmlns:p15="http://schemas.microsoft.com/office/powerpoint/2012/main" xmlns="" userId="S-1-5-21-2536800354-3674411147-1567284210-5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62E29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189" autoAdjust="0"/>
  </p:normalViewPr>
  <p:slideViewPr>
    <p:cSldViewPr snapToGrid="0">
      <p:cViewPr varScale="1">
        <p:scale>
          <a:sx n="116" d="100"/>
          <a:sy n="116" d="100"/>
        </p:scale>
        <p:origin x="-366" y="-11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Franklin Gothic Medium"/>
              <a:ea typeface=""/>
              <a:cs typeface="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6B3204-260D-4E43-88E7-96C88D22CAEE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Franklin Gothic Medium"/>
                <a:ea typeface=""/>
                <a:cs typeface="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11/22/2018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Franklin Gothic Medium"/>
              <a:ea typeface=""/>
              <a:cs typeface="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Franklin Gothic Medium"/>
              <a:ea typeface=""/>
              <a:cs typeface="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4316DB-EB7E-4502-808F-DE70D588BF0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‹Nº›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Franklin Gothic Medium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178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Franklin Gothic Medium"/>
                <a:ea typeface=""/>
                <a:cs typeface=""/>
              </a:defRPr>
            </a:lvl1pPr>
          </a:lstStyle>
          <a:p>
            <a:pPr lvl="0"/>
            <a:endParaRPr lang="es-ES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Franklin Gothic Medium"/>
                <a:ea typeface=""/>
                <a:cs typeface=""/>
              </a:defRPr>
            </a:lvl1pPr>
          </a:lstStyle>
          <a:p>
            <a:pPr lvl="0"/>
            <a:fld id="{66F3477E-2727-4F80-945C-F98745287939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4" y="685800"/>
            <a:ext cx="609282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Franklin Gothic Medium"/>
                <a:ea typeface=""/>
                <a:cs typeface=""/>
              </a:defRPr>
            </a:lvl1pPr>
          </a:lstStyle>
          <a:p>
            <a:pPr lvl="0"/>
            <a:endParaRPr lang="es-E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Franklin Gothic Medium"/>
                <a:ea typeface=""/>
                <a:cs typeface=""/>
              </a:defRPr>
            </a:lvl1pPr>
          </a:lstStyle>
          <a:p>
            <a:pPr lvl="0"/>
            <a:fld id="{24F3F04B-C79B-4CAC-BC56-81BFC7A5D628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2810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Franklin Gothic Medium"/>
        <a:ea typeface=""/>
        <a:cs typeface="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Franklin Gothic Medium"/>
        <a:ea typeface=""/>
        <a:cs typeface="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Franklin Gothic Medium"/>
        <a:ea typeface=""/>
        <a:cs typeface="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Franklin Gothic Medium"/>
        <a:ea typeface=""/>
        <a:cs typeface="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Franklin Gothic Medium"/>
        <a:ea typeface=""/>
        <a:cs typeface="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065211" y="533396"/>
            <a:ext cx="5029200" cy="2514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065211" y="3403597"/>
            <a:ext cx="5029200" cy="139700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es-ES"/>
              <a:t>Haga clic para modificar el estilo de subtítulo del patrón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389761-0000-458A-A286-532EA61E1A52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B80A00-72FE-4B68-BD5B-E0471284BE97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44533940"/>
      </p:ext>
    </p:extLst>
  </p:cSld>
  <p:clrMapOvr>
    <a:masterClrMapping/>
  </p:clrMapOvr>
  <p:transition spd="med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E52BBC-EEBC-486D-AD94-712EF9731C78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EA126E-4944-4B06-98F7-7D0011962FBF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4281018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61415" y="533396"/>
            <a:ext cx="2362196" cy="54864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1065211" y="533396"/>
            <a:ext cx="7467603" cy="5486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FE9D11-AFE6-46DF-9FFF-8DDC919DF7C6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CE97BD-33C6-465D-9961-2DDE204A4FE3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8958020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DB0743-8116-4478-AC5D-91CDE32B5924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E45D7E-A112-42C8-9CA0-7BD0EF2DDE78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57960435"/>
      </p:ext>
    </p:extLst>
  </p:cSld>
  <p:clrMapOvr>
    <a:masterClrMapping/>
  </p:clrMapOvr>
  <p:transition spd="med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65211" y="533396"/>
            <a:ext cx="8686800" cy="2286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065211" y="3124203"/>
            <a:ext cx="8686800" cy="13716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F456FB-C88B-4CCA-8FD2-6DF1F86132E8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BD04DE-4CE5-4446-8DB8-DEA0ECC04483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3145180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065211" y="1828800"/>
            <a:ext cx="4251959" cy="41909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464600" y="1828800"/>
            <a:ext cx="4251959" cy="41909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C249D3-AEEF-4949-A49D-2FC63A4023C2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2D86B9-8C92-4528-A6EC-62F98B7F5306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12232966"/>
      </p:ext>
    </p:extLst>
  </p:cSld>
  <p:clrMapOvr>
    <a:masterClrMapping/>
  </p:clrMapOvr>
  <p:transition spd="med">
    <p:fade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065211" y="1828800"/>
            <a:ext cx="4251959" cy="6858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1065211" y="2590796"/>
            <a:ext cx="4251959" cy="3429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500051" y="1828800"/>
            <a:ext cx="4251959" cy="6858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500051" y="2590796"/>
            <a:ext cx="4251959" cy="3429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1BE36F-8176-41AF-A8DA-7333A3DA323B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9FAB11-7732-4F3C-B281-1BBD3E98F790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9729201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FE63E4-75BA-4FF6-818A-3A94C5A05367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31E154-9A9C-41E5-9CE1-ECFFD3852099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61458134"/>
      </p:ext>
    </p:extLst>
  </p:cSld>
  <p:clrMapOvr>
    <a:masterClrMapping/>
  </p:clrMapOvr>
  <p:transition spd="med">
    <p:fad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63D7B7-225A-4143-8A72-C3EC11697D4C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59E480-63D7-4CD1-83B1-93CB63D667C0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0845738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65211" y="533396"/>
            <a:ext cx="4114800" cy="152400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865811" y="533396"/>
            <a:ext cx="5867403" cy="5486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065211" y="2209803"/>
            <a:ext cx="4114800" cy="3810003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832992-A9F9-41C2-B26E-DF74F493181B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E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6CB0D3-D10F-4B41-92D0-4DE11C1C2F69}" type="slidenum">
              <a:rPr/>
              <a:pPr lvl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4646863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65211" y="533396"/>
            <a:ext cx="4114800" cy="152400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865811" y="533396"/>
            <a:ext cx="5780169" cy="5791196"/>
          </a:xfrm>
          <a:ln w="50804">
            <a:solidFill>
              <a:srgbClr val="595959"/>
            </a:solidFill>
            <a:prstDash val="solid"/>
            <a:miter/>
          </a:ln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s-ES"/>
              <a:t>Haga clic en el icono para agregar una imagen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065211" y="2209803"/>
            <a:ext cx="4114800" cy="3810003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19613181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1065211" y="533396"/>
            <a:ext cx="8686800" cy="1066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065211" y="1828800"/>
            <a:ext cx="8686800" cy="4190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932615" y="6155265"/>
            <a:ext cx="1371600" cy="273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595959"/>
                </a:solidFill>
                <a:uFillTx/>
                <a:latin typeface="Franklin Gothic Medium"/>
                <a:ea typeface=""/>
                <a:cs typeface=""/>
              </a:defRPr>
            </a:lvl1pPr>
          </a:lstStyle>
          <a:p>
            <a:pPr lvl="0"/>
            <a:fld id="{4EA9A092-3011-4B07-A0AA-0D16E57EA20A}" type="datetime1">
              <a:rPr lang="en-US"/>
              <a:pPr lvl="0"/>
              <a:t>11/22/2018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1065211" y="6155265"/>
            <a:ext cx="5653085" cy="273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000" b="0" i="0" u="none" strike="noStrike" kern="1200" cap="none" spc="0" baseline="0">
                <a:solidFill>
                  <a:srgbClr val="595959"/>
                </a:solidFill>
                <a:uFillTx/>
                <a:latin typeface="Franklin Gothic Medium"/>
                <a:ea typeface=""/>
                <a:cs typeface="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532815" y="6155265"/>
            <a:ext cx="1219196" cy="273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000" b="0" i="0" u="none" strike="noStrike" kern="1200" cap="none" spc="0" baseline="0">
                <a:solidFill>
                  <a:srgbClr val="595959"/>
                </a:solidFill>
                <a:uFillTx/>
                <a:latin typeface="Franklin Gothic Medium"/>
                <a:ea typeface=""/>
                <a:cs typeface=""/>
              </a:defRPr>
            </a:lvl1pPr>
          </a:lstStyle>
          <a:p>
            <a:pPr lvl="0"/>
            <a:fld id="{008289B8-76B9-4E30-B885-27474C8BE8D9}" type="slidenum">
              <a:rPr/>
              <a:pPr lvl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/>
        <a:defRPr lang="es-ES" sz="3600" b="1" i="0" u="none" strike="noStrike" kern="1200" cap="none" spc="0" baseline="0">
          <a:solidFill>
            <a:srgbClr val="00AEEF"/>
          </a:solidFill>
          <a:uFillTx/>
          <a:latin typeface="Franklin Gothic Medium"/>
          <a:ea typeface=""/>
          <a:cs typeface=""/>
        </a:defRPr>
      </a:lvl1pPr>
    </p:titleStyle>
    <p:bodyStyle>
      <a:lvl1pPr marL="274320" marR="0" lvl="0" indent="-228600" algn="l" defTabSz="914400" rtl="0" fontAlgn="auto" hangingPunct="1">
        <a:lnSpc>
          <a:spcPct val="90000"/>
        </a:lnSpc>
        <a:spcBef>
          <a:spcPts val="1800"/>
        </a:spcBef>
        <a:spcAft>
          <a:spcPts val="0"/>
        </a:spcAft>
        <a:buClr>
          <a:srgbClr val="595959"/>
        </a:buClr>
        <a:buSzPct val="8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595959"/>
          </a:solidFill>
          <a:uFillTx/>
          <a:latin typeface="Franklin Gothic Medium"/>
          <a:ea typeface=""/>
          <a:cs typeface=""/>
        </a:defRPr>
      </a:lvl1pPr>
      <a:lvl2pPr marL="594360" marR="0" lvl="1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Clr>
          <a:srgbClr val="595959"/>
        </a:buClr>
        <a:buSzPct val="8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595959"/>
          </a:solidFill>
          <a:uFillTx/>
          <a:latin typeface="Franklin Gothic Medium"/>
          <a:ea typeface=""/>
          <a:cs typeface=""/>
        </a:defRPr>
      </a:lvl2pPr>
      <a:lvl3pPr marL="777240" marR="0" lvl="2" indent="-18288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Clr>
          <a:srgbClr val="595959"/>
        </a:buClr>
        <a:buSzPct val="80000"/>
        <a:buFont typeface="Arial" pitchFamily="34"/>
        <a:buChar char="•"/>
        <a:tabLst/>
        <a:defRPr lang="es-ES" sz="1600" b="0" i="0" u="none" strike="noStrike" kern="1200" cap="none" spc="0" baseline="0">
          <a:solidFill>
            <a:srgbClr val="595959"/>
          </a:solidFill>
          <a:uFillTx/>
          <a:latin typeface="Franklin Gothic Medium"/>
          <a:ea typeface=""/>
          <a:cs typeface=""/>
        </a:defRPr>
      </a:lvl3pPr>
      <a:lvl4pPr marL="960120" marR="0" lvl="3" indent="-18288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Clr>
          <a:srgbClr val="595959"/>
        </a:buClr>
        <a:buSzPct val="80000"/>
        <a:buFont typeface="Arial" pitchFamily="34"/>
        <a:buChar char="•"/>
        <a:tabLst/>
        <a:defRPr lang="es-ES" sz="1400" b="0" i="0" u="none" strike="noStrike" kern="1200" cap="none" spc="0" baseline="0">
          <a:solidFill>
            <a:srgbClr val="595959"/>
          </a:solidFill>
          <a:uFillTx/>
          <a:latin typeface="Franklin Gothic Medium"/>
          <a:ea typeface=""/>
          <a:cs typeface=""/>
        </a:defRPr>
      </a:lvl4pPr>
      <a:lvl5pPr marL="1097280" marR="0" lvl="4" indent="-13716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Clr>
          <a:srgbClr val="595959"/>
        </a:buClr>
        <a:buSzPct val="80000"/>
        <a:buFont typeface="Arial" pitchFamily="34"/>
        <a:buChar char="•"/>
        <a:tabLst/>
        <a:defRPr lang="es-ES" sz="1400" b="0" i="0" u="none" strike="noStrike" kern="1200" cap="none" spc="0" baseline="0">
          <a:solidFill>
            <a:srgbClr val="595959"/>
          </a:solidFill>
          <a:uFillTx/>
          <a:latin typeface="Franklin Gothic Medium"/>
          <a:ea typeface="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15.png"/><Relationship Id="rId4" Type="http://schemas.microsoft.com/office/2007/relationships/media" Target="../media/media1.WM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00" y="227293"/>
            <a:ext cx="5575184" cy="1341528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29461" y="1666697"/>
            <a:ext cx="5925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E62E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lang="en-US" sz="4400" b="1" dirty="0">
                <a:solidFill>
                  <a:srgbClr val="E62E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E62E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ventana</a:t>
            </a:r>
            <a:r>
              <a:rPr lang="en-US" sz="4400" b="1" dirty="0">
                <a:solidFill>
                  <a:srgbClr val="E62E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lang="en-US" sz="4400" b="1" dirty="0" err="1">
                <a:solidFill>
                  <a:srgbClr val="E62E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endParaRPr lang="es-ES" sz="4400" b="1" dirty="0">
              <a:solidFill>
                <a:srgbClr val="E62E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julio\Desktop\Logo Solven_20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446" y="5612593"/>
            <a:ext cx="2837143" cy="1018114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8FB75BE-B147-47CD-83FA-4B06194C0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1766" y="-475757"/>
            <a:ext cx="10109577" cy="78095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805CB8A-8293-4A62-BBD5-42571F466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1766" y="2630131"/>
            <a:ext cx="3329023" cy="4194569"/>
          </a:xfrm>
          <a:prstGeom prst="rect">
            <a:avLst/>
          </a:prstGeom>
        </p:spPr>
      </p:pic>
      <p:pic>
        <p:nvPicPr>
          <p:cNvPr id="7" name="Picture 2" descr="C:\Users\julio\Desktop\BLICKDOMI COMPACT\IMAGENES A ORDENAR\page-1_img04.png">
            <a:extLst>
              <a:ext uri="{FF2B5EF4-FFF2-40B4-BE49-F238E27FC236}">
                <a16:creationId xmlns:a16="http://schemas.microsoft.com/office/drawing/2014/main" xmlns="" id="{C20D72E1-FFF6-4E57-922B-C7B04768C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628" y="4579946"/>
            <a:ext cx="1285875" cy="381000"/>
          </a:xfrm>
          <a:prstGeom prst="rect">
            <a:avLst/>
          </a:prstGeom>
          <a:noFill/>
        </p:spPr>
      </p:pic>
      <p:pic>
        <p:nvPicPr>
          <p:cNvPr id="8" name="Picture 3" descr="C:\Users\julio\Desktop\BLICKDOMI COMPACT\IMAGENES A ORDENAR\page-1_img03.png">
            <a:extLst>
              <a:ext uri="{FF2B5EF4-FFF2-40B4-BE49-F238E27FC236}">
                <a16:creationId xmlns:a16="http://schemas.microsoft.com/office/drawing/2014/main" xmlns="" id="{C0F18ACB-94C1-474C-8FE7-809523464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676" y="3903031"/>
            <a:ext cx="1285875" cy="381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130" y="0"/>
            <a:ext cx="2888002" cy="69492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695635" y="898212"/>
            <a:ext cx="806980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E62E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FINALISTAS</a:t>
            </a:r>
          </a:p>
          <a:p>
            <a:pPr algn="ctr"/>
            <a:r>
              <a:rPr lang="en-US" sz="3200" dirty="0"/>
              <a:t>The Advanced Architecture Awards 2018</a:t>
            </a:r>
          </a:p>
          <a:p>
            <a:endParaRPr lang="es-ES" dirty="0"/>
          </a:p>
        </p:txBody>
      </p:sp>
      <p:pic>
        <p:nvPicPr>
          <p:cNvPr id="3074" name="Picture 2" descr="C:\Users\julio\Desktop\Logo Solven_20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4903" y="702"/>
            <a:ext cx="2501060" cy="897510"/>
          </a:xfrm>
          <a:prstGeom prst="rect">
            <a:avLst/>
          </a:prstGeom>
          <a:noFill/>
        </p:spPr>
      </p:pic>
      <p:pic>
        <p:nvPicPr>
          <p:cNvPr id="1026" name="Picture 2" descr="https://www.blickdomi.com/images/rebuildaward2018_1.jpg">
            <a:extLst>
              <a:ext uri="{FF2B5EF4-FFF2-40B4-BE49-F238E27FC236}">
                <a16:creationId xmlns:a16="http://schemas.microsoft.com/office/drawing/2014/main" xmlns="" id="{F610307C-A11E-4E6A-B606-8C4056304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755" y="2437095"/>
            <a:ext cx="3219265" cy="429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blickdomi.com/images/rebuildaward2018_2.jpg">
            <a:extLst>
              <a:ext uri="{FF2B5EF4-FFF2-40B4-BE49-F238E27FC236}">
                <a16:creationId xmlns:a16="http://schemas.microsoft.com/office/drawing/2014/main" xmlns="" id="{3732CAB8-7496-4279-A1BD-1C97054D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1282" y="2428217"/>
            <a:ext cx="5734974" cy="43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1318" y="585216"/>
            <a:ext cx="7182200" cy="172821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645725" y="1246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032" y="37118"/>
            <a:ext cx="2580971" cy="66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438144" y="3072384"/>
            <a:ext cx="8257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err="1">
                <a:solidFill>
                  <a:srgbClr val="E62E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Blick</a:t>
            </a:r>
            <a:r>
              <a:rPr lang="fr-FR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fr-FR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fr-FR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ventana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</a:t>
            </a:r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r>
              <a:rPr lang="es-E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7159" y="5299720"/>
            <a:ext cx="3661334" cy="881008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5185234" y="346465"/>
            <a:ext cx="661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Tecnología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la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ventana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s-E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317330" y="1255724"/>
            <a:ext cx="6685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z="2400" dirty="0"/>
              <a:t> SEGURIDAD</a:t>
            </a:r>
          </a:p>
          <a:p>
            <a:pPr>
              <a:buFontTx/>
              <a:buChar char="-"/>
            </a:pPr>
            <a:endParaRPr lang="es-ES" sz="2400" dirty="0"/>
          </a:p>
          <a:p>
            <a:pPr>
              <a:buFontTx/>
              <a:buChar char="-"/>
            </a:pPr>
            <a:r>
              <a:rPr lang="es-ES" sz="2400" dirty="0"/>
              <a:t> EFICIENCIA ENERGÉTICA</a:t>
            </a:r>
          </a:p>
          <a:p>
            <a:pPr>
              <a:buFontTx/>
              <a:buChar char="-"/>
            </a:pPr>
            <a:endParaRPr lang="es-ES" sz="2400" dirty="0"/>
          </a:p>
          <a:p>
            <a:pPr>
              <a:buFontTx/>
              <a:buChar char="-"/>
            </a:pPr>
            <a:r>
              <a:rPr lang="es-ES" sz="2400" dirty="0"/>
              <a:t> DOMOTICA</a:t>
            </a:r>
          </a:p>
          <a:p>
            <a:pPr>
              <a:buFontTx/>
              <a:buChar char="-"/>
            </a:pPr>
            <a:endParaRPr lang="es-ES" sz="2400" dirty="0"/>
          </a:p>
          <a:p>
            <a:pPr>
              <a:buFontTx/>
              <a:buChar char="-"/>
            </a:pPr>
            <a:r>
              <a:rPr lang="es-ES" sz="2400" dirty="0"/>
              <a:t> SALUD</a:t>
            </a:r>
          </a:p>
          <a:p>
            <a:pPr>
              <a:buFontTx/>
              <a:buChar char="-"/>
            </a:pPr>
            <a:endParaRPr lang="es-ES" sz="2400" dirty="0"/>
          </a:p>
          <a:p>
            <a:pPr>
              <a:buFontTx/>
              <a:buChar char="-"/>
            </a:pPr>
            <a:r>
              <a:rPr lang="es-ES" sz="2400" dirty="0"/>
              <a:t> COMFORT</a:t>
            </a:r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endParaRPr lang="es-ES" dirty="0"/>
          </a:p>
        </p:txBody>
      </p:sp>
      <p:pic>
        <p:nvPicPr>
          <p:cNvPr id="2050" name="Picture 2" descr="C:\Users\julio\Desktop\BLICKDOMI COMPACT\IMAGENES A ORDENAR\movil_app_aplicacion_domotica_netam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041" y="925368"/>
            <a:ext cx="3810000" cy="4800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julio\Desktop\BLICKDOMI COMPACT\RENDERS Y DISEÑOS\BlickDomi Compact en secciones\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5856" y="1"/>
            <a:ext cx="5272969" cy="6858000"/>
          </a:xfrm>
          <a:prstGeom prst="rect">
            <a:avLst/>
          </a:prstGeom>
          <a:noFill/>
        </p:spPr>
      </p:pic>
      <p:pic>
        <p:nvPicPr>
          <p:cNvPr id="4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664" y="0"/>
            <a:ext cx="3661334" cy="88100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3153327" y="1660749"/>
            <a:ext cx="49995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- DISEÑO COMPACTO</a:t>
            </a:r>
          </a:p>
          <a:p>
            <a:endParaRPr lang="es-ES" dirty="0"/>
          </a:p>
          <a:p>
            <a:r>
              <a:rPr lang="es-ES" dirty="0"/>
              <a:t>- APARIENCIA MODERNA</a:t>
            </a:r>
          </a:p>
          <a:p>
            <a:endParaRPr lang="es-ES" dirty="0"/>
          </a:p>
          <a:p>
            <a:pPr>
              <a:buFontTx/>
              <a:buChar char="-"/>
            </a:pPr>
            <a:r>
              <a:rPr lang="es-ES" dirty="0"/>
              <a:t>ENRASADO CON EL MARCO</a:t>
            </a:r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r>
              <a:rPr lang="es-ES" dirty="0"/>
              <a:t>FACIL Y RÁPIDO DE MONTAR</a:t>
            </a:r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r>
              <a:rPr lang="es-ES" dirty="0"/>
              <a:t>INTEGRABLE EN CUALQUIER TIPO DE VENTANA ALUMINIO, PVC, HIERRO O MADERA.</a:t>
            </a:r>
          </a:p>
          <a:p>
            <a:endParaRPr lang="es-ES" dirty="0"/>
          </a:p>
          <a:p>
            <a:pPr>
              <a:buFontTx/>
              <a:buChar char="-"/>
            </a:pPr>
            <a:r>
              <a:rPr lang="es-ES" dirty="0"/>
              <a:t>WIFI 802.11 PROTOCOLO</a:t>
            </a:r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r>
              <a:rPr lang="es-ES" dirty="0"/>
              <a:t> FUENTE DE ALIMENTACIÓN 230V/125Vca  A 24Vcc &amp; 5Vcc</a:t>
            </a:r>
          </a:p>
          <a:p>
            <a:pPr>
              <a:buFontTx/>
              <a:buChar char="-"/>
            </a:pP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225370" y="967821"/>
            <a:ext cx="5421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INFORMACIÓN DEL DISPOSITIVO</a:t>
            </a:r>
          </a:p>
          <a:p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julio\Desktop\BLICKDOMI COMPACT\RENDERS Y DISEÑOS\Dispositivos BlickDomi Compact\Blan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013" y="1159060"/>
            <a:ext cx="2252147" cy="54431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664" y="0"/>
            <a:ext cx="3661334" cy="88100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343695" y="832640"/>
            <a:ext cx="65484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>
              <a:solidFill>
                <a:srgbClr val="FF0000"/>
              </a:solidFill>
            </a:endParaRPr>
          </a:p>
          <a:p>
            <a:r>
              <a:rPr lang="es-ES" sz="36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VENTAJAS PARA EL USUARIO</a:t>
            </a:r>
            <a:endParaRPr lang="es-ES" sz="24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645725" y="1246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028" name="Picture 4" descr="C:\Users\julio\Desktop\I+D PROYECTOS\BLICKDOMI COMPACT PROYECTO\RENDERS Y DISEÑOS\RENDERS\Exclusive 76 - 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1220" y="907824"/>
            <a:ext cx="7703082" cy="5950176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337351" y="2077375"/>
            <a:ext cx="792787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z="1400" dirty="0"/>
              <a:t>MÁS ECONÓMICA QUE LA MISMA VENTANA CON MOTOR CON MANDO A DISTANCIA.(+- 110€).</a:t>
            </a:r>
          </a:p>
          <a:p>
            <a:pPr>
              <a:buFontTx/>
              <a:buChar char="-"/>
            </a:pPr>
            <a:endParaRPr lang="es-ES" sz="1400" dirty="0"/>
          </a:p>
          <a:p>
            <a:pPr>
              <a:buFontTx/>
              <a:buChar char="-"/>
            </a:pPr>
            <a:r>
              <a:rPr lang="es-ES" sz="1400" dirty="0"/>
              <a:t>DEMOCRATIZAMOS LA DOMÓTICA PARA CUALQUIER USUARIO.</a:t>
            </a:r>
          </a:p>
          <a:p>
            <a:endParaRPr lang="es-ES" sz="1400" dirty="0"/>
          </a:p>
          <a:p>
            <a:pPr>
              <a:buFontTx/>
              <a:buChar char="-"/>
            </a:pPr>
            <a:r>
              <a:rPr lang="es-ES" sz="1400" dirty="0"/>
              <a:t>CON AL MENOS 5 SENSORES DE SERIE.</a:t>
            </a:r>
          </a:p>
          <a:p>
            <a:pPr>
              <a:buFontTx/>
              <a:buChar char="-"/>
            </a:pPr>
            <a:endParaRPr lang="es-ES" sz="1400" dirty="0"/>
          </a:p>
          <a:p>
            <a:pPr>
              <a:buFontTx/>
              <a:buChar char="-"/>
            </a:pPr>
            <a:r>
              <a:rPr lang="es-ES" sz="1400" dirty="0"/>
              <a:t>POSIBILIDAD DE CONECTARLE SENSORES EXTRAS.( APERTURA, RADIACIÓN SOLAR)</a:t>
            </a:r>
          </a:p>
          <a:p>
            <a:pPr>
              <a:buFontTx/>
              <a:buChar char="-"/>
            </a:pPr>
            <a:endParaRPr lang="es-ES" sz="1400" dirty="0"/>
          </a:p>
          <a:p>
            <a:pPr>
              <a:buFontTx/>
              <a:buChar char="-"/>
            </a:pPr>
            <a:r>
              <a:rPr lang="es-ES" sz="1400" dirty="0"/>
              <a:t> SE CONECTA A LA WIFI DEL HOGAR (SIN MÁS APARATOS)</a:t>
            </a:r>
          </a:p>
          <a:p>
            <a:pPr>
              <a:buFontTx/>
              <a:buChar char="-"/>
            </a:pPr>
            <a:endParaRPr lang="es-ES" sz="1400" dirty="0"/>
          </a:p>
          <a:p>
            <a:pPr>
              <a:buFontTx/>
              <a:buChar char="-"/>
            </a:pPr>
            <a:r>
              <a:rPr lang="es-ES" sz="1400" dirty="0"/>
              <a:t>TODA LA INSTALACIÓN HECHA EN FÁBRICA.</a:t>
            </a:r>
          </a:p>
          <a:p>
            <a:endParaRPr lang="es-ES" sz="1400" dirty="0"/>
          </a:p>
          <a:p>
            <a:pPr>
              <a:buFontTx/>
              <a:buChar char="-"/>
            </a:pPr>
            <a:r>
              <a:rPr lang="es-ES" sz="1400" dirty="0"/>
              <a:t>PULSADOR CAPACITIVO ALOJADO EN LA VENTANA.</a:t>
            </a:r>
          </a:p>
          <a:p>
            <a:endParaRPr lang="es-ES" sz="1400" dirty="0"/>
          </a:p>
          <a:p>
            <a:pPr>
              <a:buFontTx/>
              <a:buChar char="-"/>
            </a:pPr>
            <a:r>
              <a:rPr lang="es-ES" sz="1400" dirty="0"/>
              <a:t>ALARMAS CONFIGURABLES Y SIN CUOTAS.</a:t>
            </a:r>
          </a:p>
          <a:p>
            <a:pPr>
              <a:buFontTx/>
              <a:buChar char="-"/>
            </a:pPr>
            <a:endParaRPr lang="es-ES" sz="1400" dirty="0"/>
          </a:p>
          <a:p>
            <a:pPr>
              <a:buFontTx/>
              <a:buChar char="-"/>
            </a:pPr>
            <a:r>
              <a:rPr lang="es-ES" sz="1400" dirty="0"/>
              <a:t>INSTALACIÓN EN OBRA MÁS SENCILLA QUE CON PULSADOR.</a:t>
            </a:r>
          </a:p>
          <a:p>
            <a:pPr>
              <a:buFontTx/>
              <a:buChar char="-"/>
            </a:pPr>
            <a:endParaRPr lang="es-ES" sz="1400" dirty="0"/>
          </a:p>
          <a:p>
            <a:pPr>
              <a:buFontTx/>
              <a:buChar char="-"/>
            </a:pPr>
            <a:r>
              <a:rPr lang="es-ES" sz="1400" dirty="0"/>
              <a:t> CONECTABLE A VARIOS TIPOS DE MOTORES (ABATIBLE, OSCILO, PERSIANA, CORTINA, CERRADURAS….)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201" y="201706"/>
            <a:ext cx="2888002" cy="694925"/>
          </a:xfrm>
          <a:prstGeom prst="rect">
            <a:avLst/>
          </a:prstGeom>
        </p:spPr>
      </p:pic>
      <p:pic>
        <p:nvPicPr>
          <p:cNvPr id="3074" name="Picture 2" descr="C:\Users\julio\Desktop\Logo Solven_20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9494" y="5746925"/>
            <a:ext cx="2501060" cy="897510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4714042" y="711965"/>
            <a:ext cx="72796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Nueva Aplicación en IOS y Android</a:t>
            </a:r>
          </a:p>
          <a:p>
            <a:endParaRPr lang="es-ES" sz="3600" dirty="0"/>
          </a:p>
          <a:p>
            <a:pPr marL="342900" indent="-342900">
              <a:buFontTx/>
              <a:buChar char="-"/>
            </a:pPr>
            <a:r>
              <a:rPr lang="es-ES" sz="2400" dirty="0">
                <a:solidFill>
                  <a:srgbClr val="FF0000"/>
                </a:solidFill>
              </a:rPr>
              <a:t>Alarmas de seguridad.</a:t>
            </a:r>
          </a:p>
          <a:p>
            <a:pPr marL="342900" indent="-342900">
              <a:buFontTx/>
              <a:buChar char="-"/>
            </a:pPr>
            <a:endParaRPr lang="es-ES" sz="24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s-ES" sz="2400" dirty="0">
                <a:solidFill>
                  <a:srgbClr val="FF0000"/>
                </a:solidFill>
              </a:rPr>
              <a:t>Sensores Ambientales.</a:t>
            </a:r>
          </a:p>
          <a:p>
            <a:pPr marL="342900" indent="-342900">
              <a:buFontTx/>
              <a:buChar char="-"/>
            </a:pPr>
            <a:endParaRPr lang="es-ES" sz="24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s-ES" sz="2400" dirty="0">
                <a:solidFill>
                  <a:srgbClr val="FF0000"/>
                </a:solidFill>
              </a:rPr>
              <a:t>Accionamiento Persiana</a:t>
            </a:r>
          </a:p>
          <a:p>
            <a:pPr marL="342900" indent="-342900">
              <a:buFontTx/>
              <a:buChar char="-"/>
            </a:pPr>
            <a:endParaRPr lang="es-ES" sz="24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s-ES" sz="2400" dirty="0">
                <a:solidFill>
                  <a:srgbClr val="FF0000"/>
                </a:solidFill>
              </a:rPr>
              <a:t>Cerradura Electrónica con bloqueo.</a:t>
            </a:r>
          </a:p>
          <a:p>
            <a:pPr marL="342900" indent="-342900">
              <a:buFontTx/>
              <a:buChar char="-"/>
            </a:pPr>
            <a:endParaRPr lang="es-ES" sz="24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s-ES" sz="2400" dirty="0">
                <a:solidFill>
                  <a:srgbClr val="FF0000"/>
                </a:solidFill>
              </a:rPr>
              <a:t>Opción de motor de apertura.</a:t>
            </a:r>
          </a:p>
          <a:p>
            <a:pPr marL="342900" indent="-342900">
              <a:buFontTx/>
              <a:buChar char="-"/>
            </a:pPr>
            <a:endParaRPr lang="es-ES" sz="2400" dirty="0"/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B80239D-023B-428A-B25A-58A37A9BE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928" y="1358296"/>
            <a:ext cx="3809524" cy="4800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664" y="0"/>
            <a:ext cx="3661334" cy="88100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4652245" y="-205827"/>
            <a:ext cx="65484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>
              <a:solidFill>
                <a:srgbClr val="FF0000"/>
              </a:solidFill>
            </a:endParaRPr>
          </a:p>
          <a:p>
            <a:r>
              <a:rPr lang="es-ES" sz="3600" b="1" dirty="0">
                <a:solidFill>
                  <a:srgbClr val="E62E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ventana del futuro</a:t>
            </a:r>
            <a:endParaRPr lang="es-ES" sz="2400" b="1" dirty="0">
              <a:solidFill>
                <a:srgbClr val="E62E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645725" y="1246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3" name="Video BlickDomi TV">
            <a:hlinkClick r:id="" action="ppaction://media"/>
            <a:extLst>
              <a:ext uri="{FF2B5EF4-FFF2-40B4-BE49-F238E27FC236}">
                <a16:creationId xmlns:a16="http://schemas.microsoft.com/office/drawing/2014/main" xmlns="" id="{82A120DC-4D27-4570-9D10-39982AB159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50660" y="994299"/>
            <a:ext cx="9674406" cy="54420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511" y="0"/>
            <a:ext cx="3661334" cy="88100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016047" y="1034346"/>
            <a:ext cx="65484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La ventana mas competitiva</a:t>
            </a:r>
          </a:p>
          <a:p>
            <a:pPr>
              <a:buFontTx/>
              <a:buChar char="-"/>
            </a:pP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645725" y="1246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371502" y="2354905"/>
            <a:ext cx="62338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+ Pulsador alojado en la ventana</a:t>
            </a:r>
          </a:p>
          <a:p>
            <a:r>
              <a:rPr lang="es-ES" dirty="0"/>
              <a:t>+ Sensor de apertura.</a:t>
            </a:r>
          </a:p>
          <a:p>
            <a:r>
              <a:rPr lang="es-ES" dirty="0"/>
              <a:t>+ Controlar la persiana por APP.</a:t>
            </a:r>
          </a:p>
          <a:p>
            <a:r>
              <a:rPr lang="es-ES" dirty="0"/>
              <a:t>+ Sensor de Temperatura</a:t>
            </a:r>
          </a:p>
          <a:p>
            <a:r>
              <a:rPr lang="es-ES" dirty="0"/>
              <a:t>+ Sensor de Humedad</a:t>
            </a:r>
          </a:p>
          <a:p>
            <a:r>
              <a:rPr lang="es-ES" dirty="0"/>
              <a:t>+ Sensor de Co2 </a:t>
            </a:r>
          </a:p>
          <a:p>
            <a:r>
              <a:rPr lang="es-ES" dirty="0"/>
              <a:t>+ Sensor de Gases Volátiles.</a:t>
            </a:r>
          </a:p>
          <a:p>
            <a:r>
              <a:rPr lang="es-ES" dirty="0"/>
              <a:t>+ Alarma de Fuerza en ventana o rotura.</a:t>
            </a:r>
          </a:p>
          <a:p>
            <a:r>
              <a:rPr lang="es-ES" dirty="0"/>
              <a:t>+ Alarma de Inhibición de señal.</a:t>
            </a:r>
          </a:p>
          <a:p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71502" y="1773010"/>
            <a:ext cx="6548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Equipa tu ventana con </a:t>
            </a:r>
            <a:r>
              <a:rPr lang="es-ES" sz="2400" dirty="0" err="1">
                <a:solidFill>
                  <a:srgbClr val="FF0000"/>
                </a:solidFill>
              </a:rPr>
              <a:t>BlickDomi</a:t>
            </a:r>
            <a:r>
              <a:rPr lang="es-ES" sz="2400" dirty="0">
                <a:solidFill>
                  <a:srgbClr val="FF0000"/>
                </a:solidFill>
              </a:rPr>
              <a:t> por solo </a:t>
            </a:r>
          </a:p>
          <a:p>
            <a:r>
              <a:rPr lang="es-ES" sz="2400" dirty="0" smtClean="0">
                <a:solidFill>
                  <a:srgbClr val="FF0000"/>
                </a:solidFill>
              </a:rPr>
              <a:t>110</a:t>
            </a:r>
            <a:r>
              <a:rPr lang="es-ES" sz="2400" dirty="0">
                <a:solidFill>
                  <a:srgbClr val="FF0000"/>
                </a:solidFill>
              </a:rPr>
              <a:t>€.</a:t>
            </a:r>
          </a:p>
          <a:p>
            <a:pPr>
              <a:buFontTx/>
              <a:buChar char="-"/>
            </a:pPr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D502342-37CA-45B8-8313-0A7FD2B7E3CE}"/>
              </a:ext>
            </a:extLst>
          </p:cNvPr>
          <p:cNvSpPr txBox="1"/>
          <p:nvPr/>
        </p:nvSpPr>
        <p:spPr>
          <a:xfrm>
            <a:off x="371502" y="5361989"/>
            <a:ext cx="6038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Extras:</a:t>
            </a:r>
          </a:p>
          <a:p>
            <a:r>
              <a:rPr lang="es-ES" dirty="0"/>
              <a:t>+Sensor de Apertura: 25€</a:t>
            </a:r>
          </a:p>
          <a:p>
            <a:r>
              <a:rPr lang="es-ES" dirty="0"/>
              <a:t>+Motor de Oscilo-batiente (apertura) 400€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B95CBD5-9249-4011-BC3F-9FF9945883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4223" y="1103719"/>
            <a:ext cx="4181475" cy="5181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136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183" y="5843053"/>
            <a:ext cx="2280923" cy="548847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5247377" y="336848"/>
            <a:ext cx="66171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Integración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productos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  <a:p>
            <a:endParaRPr lang="es-ES" sz="16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317330" y="1255724"/>
            <a:ext cx="6685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SEGURIDAD</a:t>
            </a:r>
          </a:p>
          <a:p>
            <a:pPr>
              <a:buFontTx/>
              <a:buChar char="-"/>
            </a:pP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EFICIENCIA ENERGÉTICA</a:t>
            </a:r>
          </a:p>
          <a:p>
            <a:pPr>
              <a:buFontTx/>
              <a:buChar char="-"/>
            </a:pP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DOMOTICA</a:t>
            </a:r>
          </a:p>
          <a:p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endParaRPr lang="es-ES" dirty="0"/>
          </a:p>
        </p:txBody>
      </p:sp>
      <p:pic>
        <p:nvPicPr>
          <p:cNvPr id="6146" name="Picture 2" descr="C:\Users\julio\Desktop\Logo Solven_20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372" y="186297"/>
            <a:ext cx="2004546" cy="719335"/>
          </a:xfrm>
          <a:prstGeom prst="rect">
            <a:avLst/>
          </a:prstGeom>
          <a:noFill/>
        </p:spPr>
      </p:pic>
      <p:pic>
        <p:nvPicPr>
          <p:cNvPr id="2050" name="Picture 2" descr="http://images7.webydo.com/92/9211565/3958/7C327C99-A25F-AE43-DEE4-11BE6AE4C371.png_400">
            <a:extLst>
              <a:ext uri="{FF2B5EF4-FFF2-40B4-BE49-F238E27FC236}">
                <a16:creationId xmlns:a16="http://schemas.microsoft.com/office/drawing/2014/main" xmlns="" id="{2DF699F1-77CD-469B-A5B6-8513CE7CF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9801" y="3541461"/>
            <a:ext cx="2273317" cy="126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sultado de imagen de alexa logo">
            <a:extLst>
              <a:ext uri="{FF2B5EF4-FFF2-40B4-BE49-F238E27FC236}">
                <a16:creationId xmlns:a16="http://schemas.microsoft.com/office/drawing/2014/main" xmlns="" id="{CC295261-5B33-4504-9FAC-7EFC132B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7229" y="5089797"/>
            <a:ext cx="3060413" cy="14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nest thermostat logo">
            <a:extLst>
              <a:ext uri="{FF2B5EF4-FFF2-40B4-BE49-F238E27FC236}">
                <a16:creationId xmlns:a16="http://schemas.microsoft.com/office/drawing/2014/main" xmlns="" id="{F4B2B930-3404-46BB-B08D-53754533A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2118" y="5683381"/>
            <a:ext cx="2787188" cy="86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google home logo">
            <a:extLst>
              <a:ext uri="{FF2B5EF4-FFF2-40B4-BE49-F238E27FC236}">
                <a16:creationId xmlns:a16="http://schemas.microsoft.com/office/drawing/2014/main" xmlns="" id="{4596B1FF-DC8D-4093-A98A-3B2F7B07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7229" y="1255724"/>
            <a:ext cx="1948649" cy="194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257" y="0"/>
            <a:ext cx="3284766" cy="7903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73EBEF9-1DAF-4CFA-921C-A9D9DF4CC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0419" y="-120293"/>
            <a:ext cx="3810795" cy="701134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6F95D1C-84D7-4BA1-84F0-2D7068F2197E}"/>
              </a:ext>
            </a:extLst>
          </p:cNvPr>
          <p:cNvSpPr txBox="1"/>
          <p:nvPr/>
        </p:nvSpPr>
        <p:spPr>
          <a:xfrm>
            <a:off x="140677" y="1062892"/>
            <a:ext cx="812018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FF0000"/>
                </a:solidFill>
              </a:rPr>
              <a:t>Nueva Cerradura Electrónica</a:t>
            </a:r>
          </a:p>
          <a:p>
            <a:pPr algn="ctr"/>
            <a:endParaRPr lang="es-ES" sz="2800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-"/>
            </a:pPr>
            <a:r>
              <a:rPr lang="es-ES" sz="2800" dirty="0" err="1"/>
              <a:t>Eneo</a:t>
            </a:r>
            <a:r>
              <a:rPr lang="es-ES" sz="2800" dirty="0"/>
              <a:t> CC</a:t>
            </a:r>
          </a:p>
          <a:p>
            <a:pPr marL="342900" indent="-342900">
              <a:buFontTx/>
              <a:buChar char="-"/>
            </a:pPr>
            <a:r>
              <a:rPr lang="es-ES" sz="2800" dirty="0"/>
              <a:t>No necesita transformador.</a:t>
            </a:r>
          </a:p>
          <a:p>
            <a:pPr marL="342900" indent="-342900">
              <a:buFontTx/>
              <a:buChar char="-"/>
            </a:pPr>
            <a:r>
              <a:rPr lang="es-ES" sz="2800" dirty="0"/>
              <a:t>No necesita, teclado, </a:t>
            </a:r>
            <a:r>
              <a:rPr lang="es-ES" sz="2800" dirty="0" err="1"/>
              <a:t>bluetooh</a:t>
            </a:r>
            <a:r>
              <a:rPr lang="es-ES" sz="2800" dirty="0"/>
              <a:t> o transpondedor.</a:t>
            </a:r>
          </a:p>
          <a:p>
            <a:pPr marL="342900" indent="-342900">
              <a:buFontTx/>
              <a:buChar char="-"/>
            </a:pPr>
            <a:r>
              <a:rPr lang="es-ES" sz="2800" dirty="0"/>
              <a:t>Cierra totalmente la puerta, paletón y picos de loro.</a:t>
            </a:r>
          </a:p>
          <a:p>
            <a:pPr marL="342900" indent="-342900">
              <a:buFontTx/>
              <a:buChar char="-"/>
            </a:pPr>
            <a:r>
              <a:rPr lang="es-ES" sz="2800" dirty="0"/>
              <a:t>Nuevo bloqueo de seguridad para la app con pin.</a:t>
            </a:r>
          </a:p>
          <a:p>
            <a:pPr marL="342900" indent="-342900">
              <a:buFontTx/>
              <a:buChar char="-"/>
            </a:pPr>
            <a:r>
              <a:rPr lang="es-ES" sz="2800" dirty="0"/>
              <a:t>Más económica que cualquiera.</a:t>
            </a:r>
          </a:p>
          <a:p>
            <a:pPr marL="342900" indent="-342900">
              <a:buFontTx/>
              <a:buChar char="-"/>
            </a:pPr>
            <a:endParaRPr lang="es-ES" sz="2400" dirty="0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Business Contrast 16x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TS102895266</Template>
  <TotalTime>20189</TotalTime>
  <Words>357</Words>
  <Application>Microsoft Office PowerPoint</Application>
  <PresentationFormat>Personalizado</PresentationFormat>
  <Paragraphs>93</Paragraphs>
  <Slides>11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Business Contrast 16x9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GAMAS SOLVEN</dc:title>
  <dc:creator>Julio Fuertes Barbera</dc:creator>
  <cp:lastModifiedBy>julio</cp:lastModifiedBy>
  <cp:revision>366</cp:revision>
  <dcterms:created xsi:type="dcterms:W3CDTF">2014-04-05T07:29:25Z</dcterms:created>
  <dcterms:modified xsi:type="dcterms:W3CDTF">2018-11-22T06:49:07Z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TC028952669991</vt:lpwstr>
  </property>
</Properties>
</file>